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8" r:id="rId5"/>
    <p:sldId id="269" r:id="rId6"/>
    <p:sldId id="270" r:id="rId7"/>
    <p:sldId id="271" r:id="rId8"/>
    <p:sldId id="275" r:id="rId9"/>
    <p:sldId id="266" r:id="rId10"/>
    <p:sldId id="273" r:id="rId11"/>
    <p:sldId id="274" r:id="rId12"/>
    <p:sldId id="276" r:id="rId13"/>
    <p:sldId id="272" r:id="rId14"/>
    <p:sldId id="277" r:id="rId15"/>
    <p:sldId id="267" r:id="rId16"/>
    <p:sldId id="278" r:id="rId17"/>
    <p:sldId id="279" r:id="rId18"/>
    <p:sldId id="280" r:id="rId19"/>
    <p:sldId id="265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1006EC-F664-8842-90AC-214E0D424EA8}" type="doc">
      <dgm:prSet loTypeId="urn:microsoft.com/office/officeart/2005/8/layout/chevron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318AE38-98E4-694D-B462-43B03812692B}">
      <dgm:prSet phldrT="[Text]"/>
      <dgm:spPr/>
      <dgm:t>
        <a:bodyPr/>
        <a:lstStyle/>
        <a:p>
          <a:r>
            <a:rPr lang="en-US" dirty="0" smtClean="0"/>
            <a:t>Philosophical position</a:t>
          </a:r>
          <a:endParaRPr lang="en-US" dirty="0"/>
        </a:p>
      </dgm:t>
    </dgm:pt>
    <dgm:pt modelId="{136904A1-95F1-7549-87F2-15D457236FA4}" type="parTrans" cxnId="{6BF4AB64-2F71-D646-8D02-97542EDF61D8}">
      <dgm:prSet/>
      <dgm:spPr/>
      <dgm:t>
        <a:bodyPr/>
        <a:lstStyle/>
        <a:p>
          <a:endParaRPr lang="en-US"/>
        </a:p>
      </dgm:t>
    </dgm:pt>
    <dgm:pt modelId="{BD7A023B-3D32-FD45-8628-9552714D48B2}" type="sibTrans" cxnId="{6BF4AB64-2F71-D646-8D02-97542EDF61D8}">
      <dgm:prSet/>
      <dgm:spPr/>
      <dgm:t>
        <a:bodyPr/>
        <a:lstStyle/>
        <a:p>
          <a:endParaRPr lang="en-US"/>
        </a:p>
      </dgm:t>
    </dgm:pt>
    <dgm:pt modelId="{3524AA92-9E2B-594A-8CC7-8135AA8F01A8}">
      <dgm:prSet phldrT="[Text]"/>
      <dgm:spPr/>
      <dgm:t>
        <a:bodyPr/>
        <a:lstStyle/>
        <a:p>
          <a:r>
            <a:rPr lang="en-US" dirty="0" smtClean="0"/>
            <a:t>Drives researcher’s desires</a:t>
          </a:r>
          <a:endParaRPr lang="en-US" dirty="0"/>
        </a:p>
      </dgm:t>
    </dgm:pt>
    <dgm:pt modelId="{78F59E54-E0A4-5844-85C0-71E7A571FB32}" type="parTrans" cxnId="{6F5F8318-E125-BC4C-914B-D689B209C14F}">
      <dgm:prSet/>
      <dgm:spPr/>
      <dgm:t>
        <a:bodyPr/>
        <a:lstStyle/>
        <a:p>
          <a:endParaRPr lang="en-US"/>
        </a:p>
      </dgm:t>
    </dgm:pt>
    <dgm:pt modelId="{2712501D-B32D-C342-B301-DBA7C95EAA8C}" type="sibTrans" cxnId="{6F5F8318-E125-BC4C-914B-D689B209C14F}">
      <dgm:prSet/>
      <dgm:spPr/>
      <dgm:t>
        <a:bodyPr/>
        <a:lstStyle/>
        <a:p>
          <a:endParaRPr lang="en-US"/>
        </a:p>
      </dgm:t>
    </dgm:pt>
    <dgm:pt modelId="{502034A5-7311-404F-BA5F-CC2F152E35F5}">
      <dgm:prSet phldrT="[Text]"/>
      <dgm:spPr/>
      <dgm:t>
        <a:bodyPr/>
        <a:lstStyle/>
        <a:p>
          <a:r>
            <a:rPr lang="en-US" dirty="0" smtClean="0"/>
            <a:t>Inspires researcher to ask questions they are interested in</a:t>
          </a:r>
          <a:endParaRPr lang="en-US" dirty="0"/>
        </a:p>
      </dgm:t>
    </dgm:pt>
    <dgm:pt modelId="{C4DB349B-5B2A-D340-A960-255AC03ED64D}" type="parTrans" cxnId="{F68090C6-0489-E642-9136-747F673DFFE8}">
      <dgm:prSet/>
      <dgm:spPr/>
      <dgm:t>
        <a:bodyPr/>
        <a:lstStyle/>
        <a:p>
          <a:endParaRPr lang="en-US"/>
        </a:p>
      </dgm:t>
    </dgm:pt>
    <dgm:pt modelId="{EA63112B-7AED-5E4D-A9EC-60171B71B13E}" type="sibTrans" cxnId="{F68090C6-0489-E642-9136-747F673DFFE8}">
      <dgm:prSet/>
      <dgm:spPr/>
      <dgm:t>
        <a:bodyPr/>
        <a:lstStyle/>
        <a:p>
          <a:endParaRPr lang="en-US"/>
        </a:p>
      </dgm:t>
    </dgm:pt>
    <dgm:pt modelId="{61C71A38-C0EE-7B4D-AF27-B8DF34C6FFA0}">
      <dgm:prSet phldrT="[Text]"/>
      <dgm:spPr/>
      <dgm:t>
        <a:bodyPr/>
        <a:lstStyle/>
        <a:p>
          <a:r>
            <a:rPr lang="en-US" dirty="0" smtClean="0"/>
            <a:t>Desired research outcomes</a:t>
          </a:r>
          <a:endParaRPr lang="en-US" dirty="0"/>
        </a:p>
      </dgm:t>
    </dgm:pt>
    <dgm:pt modelId="{678C33FD-A89C-014D-AE34-D224FCA4919D}" type="parTrans" cxnId="{C4092473-D2B8-F541-8CC5-5BE48AE9358A}">
      <dgm:prSet/>
      <dgm:spPr/>
      <dgm:t>
        <a:bodyPr/>
        <a:lstStyle/>
        <a:p>
          <a:endParaRPr lang="en-US"/>
        </a:p>
      </dgm:t>
    </dgm:pt>
    <dgm:pt modelId="{7E90CF4C-5C6D-4748-A3D1-1B403309A9B5}" type="sibTrans" cxnId="{C4092473-D2B8-F541-8CC5-5BE48AE9358A}">
      <dgm:prSet/>
      <dgm:spPr/>
      <dgm:t>
        <a:bodyPr/>
        <a:lstStyle/>
        <a:p>
          <a:endParaRPr lang="en-US"/>
        </a:p>
      </dgm:t>
    </dgm:pt>
    <dgm:pt modelId="{57B58307-D838-0041-A632-09874F582164}">
      <dgm:prSet phldrT="[Text]"/>
      <dgm:spPr/>
      <dgm:t>
        <a:bodyPr/>
        <a:lstStyle/>
        <a:p>
          <a:r>
            <a:rPr lang="en-US" dirty="0" smtClean="0"/>
            <a:t>Directs the development of the research question</a:t>
          </a:r>
          <a:endParaRPr lang="en-US" dirty="0"/>
        </a:p>
      </dgm:t>
    </dgm:pt>
    <dgm:pt modelId="{91599CBC-2801-A145-9979-CD6FEE35CAC4}" type="parTrans" cxnId="{616ECAAE-A9F5-9D47-B7FA-0807D42FDBD6}">
      <dgm:prSet/>
      <dgm:spPr/>
      <dgm:t>
        <a:bodyPr/>
        <a:lstStyle/>
        <a:p>
          <a:endParaRPr lang="en-US"/>
        </a:p>
      </dgm:t>
    </dgm:pt>
    <dgm:pt modelId="{4F201E37-6A34-7548-906F-92C7CA72D50B}" type="sibTrans" cxnId="{616ECAAE-A9F5-9D47-B7FA-0807D42FDBD6}">
      <dgm:prSet/>
      <dgm:spPr/>
      <dgm:t>
        <a:bodyPr/>
        <a:lstStyle/>
        <a:p>
          <a:endParaRPr lang="en-US"/>
        </a:p>
      </dgm:t>
    </dgm:pt>
    <dgm:pt modelId="{79A5DAE8-5534-0948-B5E8-5497C5D003EB}">
      <dgm:prSet phldrT="[Text]"/>
      <dgm:spPr/>
      <dgm:t>
        <a:bodyPr/>
        <a:lstStyle/>
        <a:p>
          <a:r>
            <a:rPr lang="en-US" dirty="0" smtClean="0"/>
            <a:t>Directs the selection of methodology </a:t>
          </a:r>
          <a:endParaRPr lang="en-US" dirty="0"/>
        </a:p>
      </dgm:t>
    </dgm:pt>
    <dgm:pt modelId="{EC6987D8-6ECE-0649-870D-C7CCC1066438}" type="parTrans" cxnId="{C8DA260B-34C2-1F4E-ABB4-A3BECC5B75EC}">
      <dgm:prSet/>
      <dgm:spPr/>
      <dgm:t>
        <a:bodyPr/>
        <a:lstStyle/>
        <a:p>
          <a:endParaRPr lang="en-US"/>
        </a:p>
      </dgm:t>
    </dgm:pt>
    <dgm:pt modelId="{908F1EDB-FEA0-DE4D-9DC3-A7E2316C71CF}" type="sibTrans" cxnId="{C8DA260B-34C2-1F4E-ABB4-A3BECC5B75EC}">
      <dgm:prSet/>
      <dgm:spPr/>
      <dgm:t>
        <a:bodyPr/>
        <a:lstStyle/>
        <a:p>
          <a:endParaRPr lang="en-US"/>
        </a:p>
      </dgm:t>
    </dgm:pt>
    <dgm:pt modelId="{C340351E-2C37-234F-9B93-7E0BA45B3CB4}">
      <dgm:prSet phldrT="[Text]"/>
      <dgm:spPr/>
      <dgm:t>
        <a:bodyPr/>
        <a:lstStyle/>
        <a:p>
          <a:r>
            <a:rPr lang="en-US" dirty="0" smtClean="0"/>
            <a:t>Methodology</a:t>
          </a:r>
          <a:endParaRPr lang="en-US" dirty="0"/>
        </a:p>
      </dgm:t>
    </dgm:pt>
    <dgm:pt modelId="{64A63DF0-8520-5449-BC74-1FED7490831B}" type="parTrans" cxnId="{E0AA71A4-4536-7B4A-83F5-625FBCE308F9}">
      <dgm:prSet/>
      <dgm:spPr/>
      <dgm:t>
        <a:bodyPr/>
        <a:lstStyle/>
        <a:p>
          <a:endParaRPr lang="en-US"/>
        </a:p>
      </dgm:t>
    </dgm:pt>
    <dgm:pt modelId="{0DACE513-E925-F845-BCEC-DFA7A7DE1391}" type="sibTrans" cxnId="{E0AA71A4-4536-7B4A-83F5-625FBCE308F9}">
      <dgm:prSet/>
      <dgm:spPr/>
      <dgm:t>
        <a:bodyPr/>
        <a:lstStyle/>
        <a:p>
          <a:endParaRPr lang="en-US"/>
        </a:p>
      </dgm:t>
    </dgm:pt>
    <dgm:pt modelId="{2207A2E8-9AC2-C24F-8C34-23007961D603}">
      <dgm:prSet phldrT="[Text]"/>
      <dgm:spPr/>
      <dgm:t>
        <a:bodyPr/>
        <a:lstStyle/>
        <a:p>
          <a:r>
            <a:rPr lang="en-US" dirty="0" smtClean="0"/>
            <a:t>Directs the selection of methods to recruit participants, generate and collect data, analyze data and report findings</a:t>
          </a:r>
          <a:endParaRPr lang="en-US" dirty="0"/>
        </a:p>
      </dgm:t>
    </dgm:pt>
    <dgm:pt modelId="{52134B87-0758-EB4E-BFB0-322E3589D535}" type="parTrans" cxnId="{BAA1E1DE-F662-E04D-8881-D5665644DCED}">
      <dgm:prSet/>
      <dgm:spPr/>
      <dgm:t>
        <a:bodyPr/>
        <a:lstStyle/>
        <a:p>
          <a:endParaRPr lang="en-US"/>
        </a:p>
      </dgm:t>
    </dgm:pt>
    <dgm:pt modelId="{6316DD91-554D-A34D-86A9-BF8E911A4527}" type="sibTrans" cxnId="{BAA1E1DE-F662-E04D-8881-D5665644DCED}">
      <dgm:prSet/>
      <dgm:spPr/>
      <dgm:t>
        <a:bodyPr/>
        <a:lstStyle/>
        <a:p>
          <a:endParaRPr lang="en-US"/>
        </a:p>
      </dgm:t>
    </dgm:pt>
    <dgm:pt modelId="{072ED724-4A1A-1E46-B93A-618FDF1176E5}" type="pres">
      <dgm:prSet presAssocID="{831006EC-F664-8842-90AC-214E0D424EA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D4BC565-F471-4448-BAEA-4458AE79CBFB}" type="pres">
      <dgm:prSet presAssocID="{2318AE38-98E4-694D-B462-43B03812692B}" presName="composite" presStyleCnt="0"/>
      <dgm:spPr/>
    </dgm:pt>
    <dgm:pt modelId="{9A8D74E7-86AC-4040-A8A0-E857F684EE6D}" type="pres">
      <dgm:prSet presAssocID="{2318AE38-98E4-694D-B462-43B03812692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F01427-7E1E-4B40-8766-72216F73A699}" type="pres">
      <dgm:prSet presAssocID="{2318AE38-98E4-694D-B462-43B03812692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F0FB46-6826-174F-8773-25AD9EB88942}" type="pres">
      <dgm:prSet presAssocID="{BD7A023B-3D32-FD45-8628-9552714D48B2}" presName="sp" presStyleCnt="0"/>
      <dgm:spPr/>
    </dgm:pt>
    <dgm:pt modelId="{3AAADD91-3609-C344-B87B-37921E012410}" type="pres">
      <dgm:prSet presAssocID="{61C71A38-C0EE-7B4D-AF27-B8DF34C6FFA0}" presName="composite" presStyleCnt="0"/>
      <dgm:spPr/>
    </dgm:pt>
    <dgm:pt modelId="{9034F84C-C250-BC44-A1D0-C534062E6013}" type="pres">
      <dgm:prSet presAssocID="{61C71A38-C0EE-7B4D-AF27-B8DF34C6FFA0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72772D-3698-AC4B-A42B-70F56930D11F}" type="pres">
      <dgm:prSet presAssocID="{61C71A38-C0EE-7B4D-AF27-B8DF34C6FFA0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F6D67D-D170-1644-B633-4D7955D07C57}" type="pres">
      <dgm:prSet presAssocID="{7E90CF4C-5C6D-4748-A3D1-1B403309A9B5}" presName="sp" presStyleCnt="0"/>
      <dgm:spPr/>
    </dgm:pt>
    <dgm:pt modelId="{0749E55A-20F4-C54E-AD4B-BA92D74FD229}" type="pres">
      <dgm:prSet presAssocID="{C340351E-2C37-234F-9B93-7E0BA45B3CB4}" presName="composite" presStyleCnt="0"/>
      <dgm:spPr/>
    </dgm:pt>
    <dgm:pt modelId="{7D0F588A-600E-3A4D-AED8-0A04D4903604}" type="pres">
      <dgm:prSet presAssocID="{C340351E-2C37-234F-9B93-7E0BA45B3CB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8AF44E-8440-394B-9631-5D2E47E833E6}" type="pres">
      <dgm:prSet presAssocID="{C340351E-2C37-234F-9B93-7E0BA45B3CB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BF4AB64-2F71-D646-8D02-97542EDF61D8}" srcId="{831006EC-F664-8842-90AC-214E0D424EA8}" destId="{2318AE38-98E4-694D-B462-43B03812692B}" srcOrd="0" destOrd="0" parTransId="{136904A1-95F1-7549-87F2-15D457236FA4}" sibTransId="{BD7A023B-3D32-FD45-8628-9552714D48B2}"/>
    <dgm:cxn modelId="{E9E28F28-8B41-7749-BD9A-9E943B6B051B}" type="presOf" srcId="{502034A5-7311-404F-BA5F-CC2F152E35F5}" destId="{73F01427-7E1E-4B40-8766-72216F73A699}" srcOrd="0" destOrd="1" presId="urn:microsoft.com/office/officeart/2005/8/layout/chevron2"/>
    <dgm:cxn modelId="{E07A2D7F-9896-9E40-974E-448F2C49EF46}" type="presOf" srcId="{57B58307-D838-0041-A632-09874F582164}" destId="{0372772D-3698-AC4B-A42B-70F56930D11F}" srcOrd="0" destOrd="0" presId="urn:microsoft.com/office/officeart/2005/8/layout/chevron2"/>
    <dgm:cxn modelId="{320B045E-4A88-2F41-B097-FEE6A157186E}" type="presOf" srcId="{61C71A38-C0EE-7B4D-AF27-B8DF34C6FFA0}" destId="{9034F84C-C250-BC44-A1D0-C534062E6013}" srcOrd="0" destOrd="0" presId="urn:microsoft.com/office/officeart/2005/8/layout/chevron2"/>
    <dgm:cxn modelId="{D161ADA3-A965-404C-B9F2-83DE0602C557}" type="presOf" srcId="{3524AA92-9E2B-594A-8CC7-8135AA8F01A8}" destId="{73F01427-7E1E-4B40-8766-72216F73A699}" srcOrd="0" destOrd="0" presId="urn:microsoft.com/office/officeart/2005/8/layout/chevron2"/>
    <dgm:cxn modelId="{F68090C6-0489-E642-9136-747F673DFFE8}" srcId="{2318AE38-98E4-694D-B462-43B03812692B}" destId="{502034A5-7311-404F-BA5F-CC2F152E35F5}" srcOrd="1" destOrd="0" parTransId="{C4DB349B-5B2A-D340-A960-255AC03ED64D}" sibTransId="{EA63112B-7AED-5E4D-A9EC-60171B71B13E}"/>
    <dgm:cxn modelId="{F73B32A3-D702-7B43-A232-3F2379FD6526}" type="presOf" srcId="{C340351E-2C37-234F-9B93-7E0BA45B3CB4}" destId="{7D0F588A-600E-3A4D-AED8-0A04D4903604}" srcOrd="0" destOrd="0" presId="urn:microsoft.com/office/officeart/2005/8/layout/chevron2"/>
    <dgm:cxn modelId="{6F5F8318-E125-BC4C-914B-D689B209C14F}" srcId="{2318AE38-98E4-694D-B462-43B03812692B}" destId="{3524AA92-9E2B-594A-8CC7-8135AA8F01A8}" srcOrd="0" destOrd="0" parTransId="{78F59E54-E0A4-5844-85C0-71E7A571FB32}" sibTransId="{2712501D-B32D-C342-B301-DBA7C95EAA8C}"/>
    <dgm:cxn modelId="{E0AA71A4-4536-7B4A-83F5-625FBCE308F9}" srcId="{831006EC-F664-8842-90AC-214E0D424EA8}" destId="{C340351E-2C37-234F-9B93-7E0BA45B3CB4}" srcOrd="2" destOrd="0" parTransId="{64A63DF0-8520-5449-BC74-1FED7490831B}" sibTransId="{0DACE513-E925-F845-BCEC-DFA7A7DE1391}"/>
    <dgm:cxn modelId="{BAA1E1DE-F662-E04D-8881-D5665644DCED}" srcId="{C340351E-2C37-234F-9B93-7E0BA45B3CB4}" destId="{2207A2E8-9AC2-C24F-8C34-23007961D603}" srcOrd="0" destOrd="0" parTransId="{52134B87-0758-EB4E-BFB0-322E3589D535}" sibTransId="{6316DD91-554D-A34D-86A9-BF8E911A4527}"/>
    <dgm:cxn modelId="{EC98E6FB-B5DF-C840-B19E-6F3CE4D48013}" type="presOf" srcId="{2318AE38-98E4-694D-B462-43B03812692B}" destId="{9A8D74E7-86AC-4040-A8A0-E857F684EE6D}" srcOrd="0" destOrd="0" presId="urn:microsoft.com/office/officeart/2005/8/layout/chevron2"/>
    <dgm:cxn modelId="{FBAA9210-879D-BD4E-B6E2-E062D2B776CB}" type="presOf" srcId="{2207A2E8-9AC2-C24F-8C34-23007961D603}" destId="{D98AF44E-8440-394B-9631-5D2E47E833E6}" srcOrd="0" destOrd="0" presId="urn:microsoft.com/office/officeart/2005/8/layout/chevron2"/>
    <dgm:cxn modelId="{616ECAAE-A9F5-9D47-B7FA-0807D42FDBD6}" srcId="{61C71A38-C0EE-7B4D-AF27-B8DF34C6FFA0}" destId="{57B58307-D838-0041-A632-09874F582164}" srcOrd="0" destOrd="0" parTransId="{91599CBC-2801-A145-9979-CD6FEE35CAC4}" sibTransId="{4F201E37-6A34-7548-906F-92C7CA72D50B}"/>
    <dgm:cxn modelId="{C4092473-D2B8-F541-8CC5-5BE48AE9358A}" srcId="{831006EC-F664-8842-90AC-214E0D424EA8}" destId="{61C71A38-C0EE-7B4D-AF27-B8DF34C6FFA0}" srcOrd="1" destOrd="0" parTransId="{678C33FD-A89C-014D-AE34-D224FCA4919D}" sibTransId="{7E90CF4C-5C6D-4748-A3D1-1B403309A9B5}"/>
    <dgm:cxn modelId="{07CBAD7C-8933-724B-BF3B-0BD3CC48D15F}" type="presOf" srcId="{79A5DAE8-5534-0948-B5E8-5497C5D003EB}" destId="{0372772D-3698-AC4B-A42B-70F56930D11F}" srcOrd="0" destOrd="1" presId="urn:microsoft.com/office/officeart/2005/8/layout/chevron2"/>
    <dgm:cxn modelId="{3C0564BE-FD5E-4E45-BE68-20A84586D9F1}" type="presOf" srcId="{831006EC-F664-8842-90AC-214E0D424EA8}" destId="{072ED724-4A1A-1E46-B93A-618FDF1176E5}" srcOrd="0" destOrd="0" presId="urn:microsoft.com/office/officeart/2005/8/layout/chevron2"/>
    <dgm:cxn modelId="{C8DA260B-34C2-1F4E-ABB4-A3BECC5B75EC}" srcId="{61C71A38-C0EE-7B4D-AF27-B8DF34C6FFA0}" destId="{79A5DAE8-5534-0948-B5E8-5497C5D003EB}" srcOrd="1" destOrd="0" parTransId="{EC6987D8-6ECE-0649-870D-C7CCC1066438}" sibTransId="{908F1EDB-FEA0-DE4D-9DC3-A7E2316C71CF}"/>
    <dgm:cxn modelId="{CA690D0D-520F-2E46-8F9B-6EDA93CF1C27}" type="presParOf" srcId="{072ED724-4A1A-1E46-B93A-618FDF1176E5}" destId="{1D4BC565-F471-4448-BAEA-4458AE79CBFB}" srcOrd="0" destOrd="0" presId="urn:microsoft.com/office/officeart/2005/8/layout/chevron2"/>
    <dgm:cxn modelId="{351EDCEA-E1B5-4B4C-9F55-2729B3884F3F}" type="presParOf" srcId="{1D4BC565-F471-4448-BAEA-4458AE79CBFB}" destId="{9A8D74E7-86AC-4040-A8A0-E857F684EE6D}" srcOrd="0" destOrd="0" presId="urn:microsoft.com/office/officeart/2005/8/layout/chevron2"/>
    <dgm:cxn modelId="{A4802FAD-85A1-8A41-803D-FE8DEB4B705B}" type="presParOf" srcId="{1D4BC565-F471-4448-BAEA-4458AE79CBFB}" destId="{73F01427-7E1E-4B40-8766-72216F73A699}" srcOrd="1" destOrd="0" presId="urn:microsoft.com/office/officeart/2005/8/layout/chevron2"/>
    <dgm:cxn modelId="{EB3CE9DB-6914-2947-81A1-0499892582D6}" type="presParOf" srcId="{072ED724-4A1A-1E46-B93A-618FDF1176E5}" destId="{7AF0FB46-6826-174F-8773-25AD9EB88942}" srcOrd="1" destOrd="0" presId="urn:microsoft.com/office/officeart/2005/8/layout/chevron2"/>
    <dgm:cxn modelId="{83CB2E31-3E32-944C-BE04-70151391D2BD}" type="presParOf" srcId="{072ED724-4A1A-1E46-B93A-618FDF1176E5}" destId="{3AAADD91-3609-C344-B87B-37921E012410}" srcOrd="2" destOrd="0" presId="urn:microsoft.com/office/officeart/2005/8/layout/chevron2"/>
    <dgm:cxn modelId="{CC935410-2DB7-AF4C-B6BD-6D97F020526D}" type="presParOf" srcId="{3AAADD91-3609-C344-B87B-37921E012410}" destId="{9034F84C-C250-BC44-A1D0-C534062E6013}" srcOrd="0" destOrd="0" presId="urn:microsoft.com/office/officeart/2005/8/layout/chevron2"/>
    <dgm:cxn modelId="{FDF336B1-C44E-9A46-85DD-911FBCBBEC95}" type="presParOf" srcId="{3AAADD91-3609-C344-B87B-37921E012410}" destId="{0372772D-3698-AC4B-A42B-70F56930D11F}" srcOrd="1" destOrd="0" presId="urn:microsoft.com/office/officeart/2005/8/layout/chevron2"/>
    <dgm:cxn modelId="{84F74B8D-D29D-574A-B489-E789C6DFC7CB}" type="presParOf" srcId="{072ED724-4A1A-1E46-B93A-618FDF1176E5}" destId="{61F6D67D-D170-1644-B633-4D7955D07C57}" srcOrd="3" destOrd="0" presId="urn:microsoft.com/office/officeart/2005/8/layout/chevron2"/>
    <dgm:cxn modelId="{4A592F56-A4A4-3641-BE9E-ABA6EF4B8539}" type="presParOf" srcId="{072ED724-4A1A-1E46-B93A-618FDF1176E5}" destId="{0749E55A-20F4-C54E-AD4B-BA92D74FD229}" srcOrd="4" destOrd="0" presId="urn:microsoft.com/office/officeart/2005/8/layout/chevron2"/>
    <dgm:cxn modelId="{4E652C02-680E-D54E-A688-1E569CC62638}" type="presParOf" srcId="{0749E55A-20F4-C54E-AD4B-BA92D74FD229}" destId="{7D0F588A-600E-3A4D-AED8-0A04D4903604}" srcOrd="0" destOrd="0" presId="urn:microsoft.com/office/officeart/2005/8/layout/chevron2"/>
    <dgm:cxn modelId="{04A23723-BDD8-FA46-86E8-A98EDCB3D25C}" type="presParOf" srcId="{0749E55A-20F4-C54E-AD4B-BA92D74FD229}" destId="{D98AF44E-8440-394B-9631-5D2E47E833E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8D74E7-86AC-4040-A8A0-E857F684EE6D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Philosophical position</a:t>
          </a:r>
          <a:endParaRPr lang="en-US" sz="1300" kern="1200" dirty="0"/>
        </a:p>
      </dsp:txBody>
      <dsp:txXfrm rot="-5400000">
        <a:off x="1" y="573596"/>
        <a:ext cx="1146297" cy="491270"/>
      </dsp:txXfrm>
    </dsp:sp>
    <dsp:sp modelId="{73F01427-7E1E-4B40-8766-72216F73A699}">
      <dsp:nvSpPr>
        <dsp:cNvPr id="0" name=""/>
        <dsp:cNvSpPr/>
      </dsp:nvSpPr>
      <dsp:spPr>
        <a:xfrm rot="5400000">
          <a:off x="4155739" y="-30089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Drives researcher’s desires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Inspires researcher to ask questions they are interested in</a:t>
          </a:r>
          <a:endParaRPr lang="en-US" sz="2200" kern="1200" dirty="0"/>
        </a:p>
      </dsp:txBody>
      <dsp:txXfrm rot="-5400000">
        <a:off x="1146298" y="52408"/>
        <a:ext cx="7031341" cy="960496"/>
      </dsp:txXfrm>
    </dsp:sp>
    <dsp:sp modelId="{9034F84C-C250-BC44-A1D0-C534062E6013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Desired research outcomes</a:t>
          </a:r>
          <a:endParaRPr lang="en-US" sz="1300" kern="1200" dirty="0"/>
        </a:p>
      </dsp:txBody>
      <dsp:txXfrm rot="-5400000">
        <a:off x="1" y="2017346"/>
        <a:ext cx="1146297" cy="491270"/>
      </dsp:txXfrm>
    </dsp:sp>
    <dsp:sp modelId="{0372772D-3698-AC4B-A42B-70F56930D11F}">
      <dsp:nvSpPr>
        <dsp:cNvPr id="0" name=""/>
        <dsp:cNvSpPr/>
      </dsp:nvSpPr>
      <dsp:spPr>
        <a:xfrm rot="5400000">
          <a:off x="4155739" y="-156524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Directs the development of the research question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Directs the selection of methodology </a:t>
          </a:r>
          <a:endParaRPr lang="en-US" sz="2200" kern="1200" dirty="0"/>
        </a:p>
      </dsp:txBody>
      <dsp:txXfrm rot="-5400000">
        <a:off x="1146298" y="1496158"/>
        <a:ext cx="7031341" cy="960496"/>
      </dsp:txXfrm>
    </dsp:sp>
    <dsp:sp modelId="{7D0F588A-600E-3A4D-AED8-0A04D4903604}">
      <dsp:nvSpPr>
        <dsp:cNvPr id="0" name=""/>
        <dsp:cNvSpPr/>
      </dsp:nvSpPr>
      <dsp:spPr>
        <a:xfrm rot="5400000">
          <a:off x="-245635" y="3133582"/>
          <a:ext cx="1637567" cy="1146297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Methodology</a:t>
          </a:r>
          <a:endParaRPr lang="en-US" sz="1300" kern="1200" dirty="0"/>
        </a:p>
      </dsp:txBody>
      <dsp:txXfrm rot="-5400000">
        <a:off x="1" y="3461096"/>
        <a:ext cx="1146297" cy="491270"/>
      </dsp:txXfrm>
    </dsp:sp>
    <dsp:sp modelId="{D98AF44E-8440-394B-9631-5D2E47E833E6}">
      <dsp:nvSpPr>
        <dsp:cNvPr id="0" name=""/>
        <dsp:cNvSpPr/>
      </dsp:nvSpPr>
      <dsp:spPr>
        <a:xfrm rot="5400000">
          <a:off x="4155739" y="-1214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Directs the selection of methods to recruit participants, generate and collect data, analyze data and report findings</a:t>
          </a:r>
          <a:endParaRPr lang="en-US" sz="2200" kern="1200" dirty="0"/>
        </a:p>
      </dsp:txBody>
      <dsp:txXfrm rot="-5400000">
        <a:off x="1146298" y="2939908"/>
        <a:ext cx="7031341" cy="9604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54034-EEEE-A745-BEDB-7EBAC02DFE0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2C664-F7BA-1546-974F-FD3750E89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432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54034-EEEE-A745-BEDB-7EBAC02DFE0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2C664-F7BA-1546-974F-FD3750E89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997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54034-EEEE-A745-BEDB-7EBAC02DFE0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2C664-F7BA-1546-974F-FD3750E89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264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54034-EEEE-A745-BEDB-7EBAC02DFE0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2C664-F7BA-1546-974F-FD3750E89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09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54034-EEEE-A745-BEDB-7EBAC02DFE0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2C664-F7BA-1546-974F-FD3750E89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277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54034-EEEE-A745-BEDB-7EBAC02DFE0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2C664-F7BA-1546-974F-FD3750E89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75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54034-EEEE-A745-BEDB-7EBAC02DFE0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2C664-F7BA-1546-974F-FD3750E89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834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54034-EEEE-A745-BEDB-7EBAC02DFE0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2C664-F7BA-1546-974F-FD3750E89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71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54034-EEEE-A745-BEDB-7EBAC02DFE0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2C664-F7BA-1546-974F-FD3750E89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687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54034-EEEE-A745-BEDB-7EBAC02DFE0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2C664-F7BA-1546-974F-FD3750E89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026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54034-EEEE-A745-BEDB-7EBAC02DFE0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2C664-F7BA-1546-974F-FD3750E89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81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54034-EEEE-A745-BEDB-7EBAC02DFE0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2C664-F7BA-1546-974F-FD3750E89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008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471705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en-US" dirty="0"/>
              <a:t>3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Methodology and methods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4371722"/>
            <a:ext cx="77724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Mills, J. (2014). In: Mills J and Birks M (</a:t>
            </a:r>
            <a:r>
              <a:rPr lang="en-US" dirty="0" err="1" smtClean="0"/>
              <a:t>eds</a:t>
            </a:r>
            <a:r>
              <a:rPr lang="en-US" dirty="0" smtClean="0"/>
              <a:t>) </a:t>
            </a:r>
            <a:r>
              <a:rPr lang="en-US" i="1" dirty="0" smtClean="0"/>
              <a:t>Qualitative methodologies: A practical guide</a:t>
            </a:r>
            <a:r>
              <a:rPr lang="en-US" i="1" smtClean="0"/>
              <a:t>. </a:t>
            </a:r>
            <a:r>
              <a:rPr lang="en-US" smtClean="0"/>
              <a:t>London</a:t>
            </a:r>
            <a:r>
              <a:rPr lang="en-US" dirty="0" smtClean="0"/>
              <a:t>: Sage Publications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820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Differentiating methodology from methods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5742512"/>
              </p:ext>
            </p:extLst>
          </p:nvPr>
        </p:nvGraphicFramePr>
        <p:xfrm>
          <a:off x="457200" y="2376311"/>
          <a:ext cx="8229600" cy="38591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Theme of knowledge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Qualitative methodology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Outcome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rowSpan="6"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r>
                        <a:rPr lang="en-A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Constructivism of </a:t>
                      </a:r>
                      <a:r>
                        <a:rPr lang="en-AU" sz="1800" dirty="0" err="1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Interpretivism</a:t>
                      </a:r>
                      <a:endParaRPr lang="en-A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Ethnography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Knowledge of </a:t>
                      </a:r>
                      <a:r>
                        <a:rPr lang="en-A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culture</a:t>
                      </a:r>
                      <a:endParaRPr lang="en-A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0787">
                <a:tc vMerge="1"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endParaRPr lang="en-A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Grounded theory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Knowledge of </a:t>
                      </a:r>
                      <a:r>
                        <a:rPr lang="en-A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process </a:t>
                      </a:r>
                      <a:r>
                        <a:rPr lang="en-A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&amp; </a:t>
                      </a:r>
                      <a:r>
                        <a:rPr lang="en-A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outcome</a:t>
                      </a:r>
                      <a:endParaRPr lang="en-A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8555">
                <a:tc vMerge="1"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Historical research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Knowledge of </a:t>
                      </a:r>
                      <a:r>
                        <a:rPr lang="en-A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history</a:t>
                      </a:r>
                      <a:endParaRPr lang="en-A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0334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Case study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Situated </a:t>
                      </a:r>
                      <a:r>
                        <a:rPr lang="en-A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knowledge</a:t>
                      </a:r>
                      <a:endParaRPr lang="en-A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9111">
                <a:tc vMerge="1"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Phenomenology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Knowledge of </a:t>
                      </a:r>
                      <a:r>
                        <a:rPr lang="en-A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lived </a:t>
                      </a:r>
                      <a:r>
                        <a:rPr lang="en-A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Experience</a:t>
                      </a:r>
                    </a:p>
                  </a:txBody>
                  <a:tcPr marL="68580" marR="68580" marT="0" marB="0"/>
                </a:tc>
              </a:tr>
              <a:tr h="533400">
                <a:tc vMerge="1"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Action research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Knowledge of </a:t>
                      </a:r>
                      <a:r>
                        <a:rPr lang="en-A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process</a:t>
                      </a:r>
                      <a:r>
                        <a:rPr lang="en-A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A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outcome </a:t>
                      </a:r>
                      <a:r>
                        <a:rPr lang="en-A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&amp; </a:t>
                      </a:r>
                      <a:r>
                        <a:rPr lang="en-A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change</a:t>
                      </a:r>
                      <a:endParaRPr lang="en-A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1862667"/>
            <a:ext cx="4397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Map of methodologies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25294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Differentiating methodology from methods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1495379"/>
              </p:ext>
            </p:extLst>
          </p:nvPr>
        </p:nvGraphicFramePr>
        <p:xfrm>
          <a:off x="457200" y="2376311"/>
          <a:ext cx="8229600" cy="3127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90209">
                <a:tc>
                  <a:txBody>
                    <a:bodyPr/>
                    <a:lstStyle/>
                    <a:p>
                      <a:r>
                        <a:rPr lang="en-US" dirty="0" smtClean="0"/>
                        <a:t>Theme of knowledge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Qualitative methodology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Outcome</a:t>
                      </a:r>
                      <a:endParaRPr lang="en-US" dirty="0"/>
                    </a:p>
                  </a:txBody>
                  <a:tcPr/>
                </a:tc>
              </a:tr>
              <a:tr h="806552">
                <a:tc rowSpan="4"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r>
                        <a:rPr lang="en-A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Participatory + postmodern</a:t>
                      </a:r>
                      <a:endParaRPr lang="en-A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A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Action research</a:t>
                      </a:r>
                      <a:endParaRPr lang="en-A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A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Knowledge, participatory process, outcome &amp; change</a:t>
                      </a:r>
                      <a:r>
                        <a:rPr lang="en-AU" dirty="0" smtClean="0">
                          <a:effectLst/>
                        </a:rPr>
                        <a:t> </a:t>
                      </a:r>
                      <a:endParaRPr lang="en-A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0763">
                <a:tc vMerge="1"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endParaRPr lang="en-A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A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Discourse analysis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A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Knowledge of Discourse</a:t>
                      </a:r>
                    </a:p>
                  </a:txBody>
                  <a:tcPr marL="68580" marR="68580" marT="0" marB="0"/>
                </a:tc>
              </a:tr>
              <a:tr h="780419">
                <a:tc vMerge="1"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A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Case study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A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Situated Knowledge &amp; Change</a:t>
                      </a:r>
                    </a:p>
                  </a:txBody>
                  <a:tcPr marL="68580" marR="68580" marT="0" marB="0"/>
                </a:tc>
              </a:tr>
              <a:tr h="579079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A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Grounded theory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A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Knowledge about Process, Outcome &amp; Change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1862667"/>
            <a:ext cx="4397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Map of methodologies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041122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Differentiating methodology from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61022" cy="4525963"/>
          </a:xfrm>
        </p:spPr>
        <p:txBody>
          <a:bodyPr>
            <a:normAutofit/>
          </a:bodyPr>
          <a:lstStyle/>
          <a:p>
            <a:pPr marL="0" indent="0">
              <a:spcAft>
                <a:spcPts val="2400"/>
              </a:spcAft>
              <a:buNone/>
            </a:pPr>
            <a:r>
              <a:rPr lang="en-US" dirty="0" smtClean="0"/>
              <a:t>Qualitative research: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is a creative enterprise</a:t>
            </a:r>
          </a:p>
          <a:p>
            <a:pPr>
              <a:spcAft>
                <a:spcPts val="2400"/>
              </a:spcAft>
            </a:pPr>
            <a:r>
              <a:rPr lang="en-US" dirty="0"/>
              <a:t>a</a:t>
            </a:r>
            <a:r>
              <a:rPr lang="en-US" dirty="0" smtClean="0"/>
              <a:t>ims to answer research questions using rigorous, flexible, best-fit approaches</a:t>
            </a:r>
          </a:p>
          <a:p>
            <a:pPr>
              <a:spcAft>
                <a:spcPts val="2400"/>
              </a:spcAft>
            </a:pPr>
            <a:r>
              <a:rPr lang="en-US" dirty="0"/>
              <a:t>i</a:t>
            </a:r>
            <a:r>
              <a:rPr lang="en-US" dirty="0" smtClean="0"/>
              <a:t>s a best-fit approach that results in methodological linking to themes of knowledge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668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Common critiques of qualitative methodologies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Failure to rigorously operationalize concepts and therefore to document measurable differences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Does not rule out rival explanations through physical or statistical control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Failure to produce generalizable findings </a:t>
            </a:r>
            <a:r>
              <a:rPr lang="en-US" sz="1400" dirty="0" smtClean="0"/>
              <a:t>(</a:t>
            </a:r>
            <a:r>
              <a:rPr lang="en-US" sz="1400" dirty="0" err="1" smtClean="0"/>
              <a:t>Hammersley</a:t>
            </a:r>
            <a:r>
              <a:rPr lang="en-US" sz="1400" dirty="0" smtClean="0"/>
              <a:t>, 2008)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656856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Common critiques of qualitative methodologies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spcAft>
                <a:spcPts val="2400"/>
              </a:spcAft>
              <a:buNone/>
            </a:pPr>
            <a:r>
              <a:rPr lang="en-US" dirty="0" smtClean="0"/>
              <a:t>Take home lesson: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Invest time in thinking through decisions around the design of your qualitative research study</a:t>
            </a:r>
          </a:p>
          <a:p>
            <a:pPr marL="0" indent="0" algn="ctr">
              <a:spcAft>
                <a:spcPts val="2400"/>
              </a:spcAft>
              <a:buNone/>
            </a:pPr>
            <a:r>
              <a:rPr lang="en-US" i="1" dirty="0" smtClean="0">
                <a:latin typeface="Times New Roman"/>
                <a:cs typeface="Times New Roman"/>
              </a:rPr>
              <a:t>“Reading and discussing…methodological ideas…is a sort of intellectual muscle-building exercise, time out in the brain gymnasium, before returning to the task at hand, hopefully a little stronger and more alert” </a:t>
            </a:r>
            <a:r>
              <a:rPr lang="en-US" sz="1400" dirty="0" smtClean="0">
                <a:latin typeface="Times New Roman"/>
                <a:cs typeface="Times New Roman"/>
              </a:rPr>
              <a:t>(Searle, 2003: 181)</a:t>
            </a:r>
            <a:endParaRPr lang="en-US" i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038865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The researcher is an instrument who can both collect and generate data </a:t>
            </a:r>
            <a:r>
              <a:rPr lang="en-US" sz="1400" dirty="0" smtClean="0"/>
              <a:t>(Creswell, 2013; </a:t>
            </a:r>
            <a:r>
              <a:rPr lang="en-US" sz="1400" dirty="0" err="1" smtClean="0"/>
              <a:t>Janesick</a:t>
            </a:r>
            <a:r>
              <a:rPr lang="en-US" sz="1400" dirty="0" smtClean="0"/>
              <a:t>, 2004; Merriam, 2009; Stake, 2010)</a:t>
            </a:r>
            <a:endParaRPr lang="en-US" dirty="0" smtClean="0"/>
          </a:p>
          <a:p>
            <a:pPr>
              <a:spcAft>
                <a:spcPts val="2400"/>
              </a:spcAft>
            </a:pPr>
            <a:r>
              <a:rPr lang="en-US" dirty="0" smtClean="0"/>
              <a:t>Data collection occurs when “data is extracted from static materials such as documents and the literature” </a:t>
            </a:r>
            <a:r>
              <a:rPr lang="en-US" sz="1400" dirty="0" smtClean="0"/>
              <a:t>(Birks and Mills, 2011: 174)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Data generation occurs when the researcher engages directly “with a data source to produce material for analysis, such as occurs during in-depth interviewing” </a:t>
            </a:r>
            <a:r>
              <a:rPr lang="en-US" sz="1400" dirty="0" smtClean="0"/>
              <a:t>(Birks and Mills, 2011: 174)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390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Research </a:t>
            </a:r>
            <a:r>
              <a:rPr lang="en-US" dirty="0" smtClean="0"/>
              <a:t>methods: </a:t>
            </a:r>
            <a:br>
              <a:rPr lang="en-US" dirty="0" smtClean="0"/>
            </a:br>
            <a:r>
              <a:rPr lang="en-US" dirty="0" smtClean="0"/>
              <a:t>data generation and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Methods of data generation and collection may include capturing: </a:t>
            </a:r>
          </a:p>
          <a:p>
            <a:r>
              <a:rPr lang="en-US" dirty="0" smtClean="0"/>
              <a:t>records of interviews</a:t>
            </a:r>
            <a:endParaRPr lang="en-US" dirty="0"/>
          </a:p>
          <a:p>
            <a:r>
              <a:rPr lang="en-US" dirty="0" smtClean="0"/>
              <a:t>audio-visual materials</a:t>
            </a:r>
            <a:endParaRPr lang="en-US" dirty="0"/>
          </a:p>
          <a:p>
            <a:r>
              <a:rPr lang="en-US" dirty="0" smtClean="0"/>
              <a:t>physical objects</a:t>
            </a:r>
            <a:endParaRPr lang="en-US" dirty="0"/>
          </a:p>
          <a:p>
            <a:r>
              <a:rPr lang="en-US" dirty="0"/>
              <a:t>o</a:t>
            </a:r>
            <a:r>
              <a:rPr lang="en-US" dirty="0" smtClean="0"/>
              <a:t>bservation</a:t>
            </a:r>
          </a:p>
          <a:p>
            <a:r>
              <a:rPr lang="en-US" dirty="0" smtClean="0"/>
              <a:t>documents </a:t>
            </a:r>
            <a:r>
              <a:rPr lang="en-US" dirty="0"/>
              <a:t>including </a:t>
            </a:r>
            <a:r>
              <a:rPr lang="en-US" dirty="0" smtClean="0"/>
              <a:t>surveys, peer-reviewed literature, grey literature, memos and </a:t>
            </a:r>
            <a:r>
              <a:rPr lang="en-US" dirty="0" err="1" smtClean="0"/>
              <a:t>fieldnotes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481191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methods: data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2400"/>
              </a:spcAft>
              <a:buNone/>
            </a:pPr>
            <a:r>
              <a:rPr lang="en-US" dirty="0" smtClean="0"/>
              <a:t>Qualitative research designs include three interlinked data analysis strategies:</a:t>
            </a:r>
          </a:p>
          <a:p>
            <a:pPr>
              <a:spcAft>
                <a:spcPts val="2400"/>
              </a:spcAft>
            </a:pPr>
            <a:r>
              <a:rPr lang="en-US" dirty="0"/>
              <a:t>p</a:t>
            </a:r>
            <a:r>
              <a:rPr lang="en-US" dirty="0" smtClean="0"/>
              <a:t>reparing and organizing the data</a:t>
            </a:r>
          </a:p>
          <a:p>
            <a:pPr>
              <a:spcAft>
                <a:spcPts val="2400"/>
              </a:spcAft>
            </a:pPr>
            <a:r>
              <a:rPr lang="en-US" dirty="0"/>
              <a:t>c</a:t>
            </a:r>
            <a:r>
              <a:rPr lang="en-US" dirty="0" smtClean="0"/>
              <a:t>oding</a:t>
            </a:r>
          </a:p>
          <a:p>
            <a:pPr>
              <a:spcAft>
                <a:spcPts val="2400"/>
              </a:spcAft>
            </a:pPr>
            <a:r>
              <a:rPr lang="en-US" dirty="0"/>
              <a:t>r</a:t>
            </a:r>
            <a:r>
              <a:rPr lang="en-US" dirty="0" smtClean="0"/>
              <a:t>epresenting the data in text, tables or figures</a:t>
            </a:r>
          </a:p>
          <a:p>
            <a:pPr marL="0" indent="0">
              <a:spcAft>
                <a:spcPts val="2400"/>
              </a:spcAft>
              <a:buNone/>
            </a:pPr>
            <a:r>
              <a:rPr lang="en-US" sz="1400" dirty="0" smtClean="0"/>
              <a:t>(Creswell, 2013)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587298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Aft>
                <a:spcPts val="2400"/>
              </a:spcAft>
              <a:buNone/>
            </a:pPr>
            <a:r>
              <a:rPr lang="en-US" dirty="0" smtClean="0"/>
              <a:t>Difference between methodology and methods</a:t>
            </a:r>
          </a:p>
          <a:p>
            <a:pPr marL="0" indent="0">
              <a:spcAft>
                <a:spcPts val="2400"/>
              </a:spcAft>
              <a:buNone/>
            </a:pPr>
            <a:r>
              <a:rPr lang="en-US" dirty="0" smtClean="0"/>
              <a:t>Links between themes of knowledge, qualitative methodology and research outcomes</a:t>
            </a:r>
          </a:p>
          <a:p>
            <a:pPr marL="0" indent="0">
              <a:spcAft>
                <a:spcPts val="240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ritiques of qualitative methodologies</a:t>
            </a:r>
          </a:p>
          <a:p>
            <a:pPr marL="0" indent="0">
              <a:spcAft>
                <a:spcPts val="2400"/>
              </a:spcAft>
              <a:buNone/>
            </a:pPr>
            <a:r>
              <a:rPr lang="en-US" dirty="0" smtClean="0"/>
              <a:t>Methods used to collect, generate and analyze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4691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References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AU" sz="1800" dirty="0"/>
              <a:t>Birks M and Mills J. (2011) </a:t>
            </a:r>
            <a:r>
              <a:rPr lang="en-AU" sz="1800" i="1" dirty="0"/>
              <a:t>Grounded Theory: A practical guide, </a:t>
            </a:r>
            <a:r>
              <a:rPr lang="en-AU" sz="1800" dirty="0"/>
              <a:t>London: Sage Publications</a:t>
            </a:r>
            <a:r>
              <a:rPr lang="en-AU" sz="1800" dirty="0" smtClean="0"/>
              <a:t>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AU" sz="1800" dirty="0" smtClean="0"/>
              <a:t>Creswell </a:t>
            </a:r>
            <a:r>
              <a:rPr lang="en-AU" sz="1800" dirty="0"/>
              <a:t>J. (2013) </a:t>
            </a:r>
            <a:r>
              <a:rPr lang="en-AU" sz="1800" i="1" dirty="0"/>
              <a:t>Qualitative inquiry and research design: choosing among five approaches, </a:t>
            </a:r>
            <a:r>
              <a:rPr lang="en-AU" sz="1800" dirty="0"/>
              <a:t>Thousand Oaks: Sage Publications Inc</a:t>
            </a:r>
            <a:r>
              <a:rPr lang="en-AU" sz="1800" dirty="0" smtClean="0"/>
              <a:t>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AU" sz="1800" dirty="0" err="1"/>
              <a:t>Hammersley</a:t>
            </a:r>
            <a:r>
              <a:rPr lang="en-AU" sz="1800" dirty="0"/>
              <a:t> M. (2008) </a:t>
            </a:r>
            <a:r>
              <a:rPr lang="en-AU" sz="1800" i="1" dirty="0"/>
              <a:t>Questioning qualitative inquiry : critical essays, </a:t>
            </a:r>
            <a:r>
              <a:rPr lang="en-AU" sz="1800" dirty="0"/>
              <a:t>Los Angeles ; London: Sage</a:t>
            </a:r>
            <a:r>
              <a:rPr lang="en-AU" sz="1800" dirty="0" smtClean="0"/>
              <a:t>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AU" sz="1800" dirty="0" err="1"/>
              <a:t>Janesick</a:t>
            </a:r>
            <a:r>
              <a:rPr lang="en-AU" sz="1800" dirty="0"/>
              <a:t> V. (2004) </a:t>
            </a:r>
            <a:r>
              <a:rPr lang="en-AU" sz="1800" i="1" dirty="0"/>
              <a:t>"Stretching" exercises for qualitative researchers, </a:t>
            </a:r>
            <a:r>
              <a:rPr lang="en-AU" sz="1800" dirty="0"/>
              <a:t>Thousand Oaks, California: Sage Publications, Inc.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AU" sz="1800" dirty="0"/>
              <a:t>Merriam S. (2009) </a:t>
            </a:r>
            <a:r>
              <a:rPr lang="en-AU" sz="1800" i="1" dirty="0"/>
              <a:t>Qualitative research: A guide to design and implementation, </a:t>
            </a:r>
            <a:r>
              <a:rPr lang="en-AU" sz="1800" dirty="0"/>
              <a:t>San Francisco: </a:t>
            </a:r>
            <a:r>
              <a:rPr lang="en-AU" sz="1800" dirty="0" err="1"/>
              <a:t>Jossey</a:t>
            </a:r>
            <a:r>
              <a:rPr lang="en-AU" sz="1800" dirty="0"/>
              <a:t>-Bass</a:t>
            </a:r>
            <a:r>
              <a:rPr lang="en-AU" sz="1800" dirty="0" smtClean="0"/>
              <a:t>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AU" sz="1800" dirty="0"/>
              <a:t>Seale C. (2003) Quality in Qualitative Research. In: Lincoln Y and </a:t>
            </a:r>
            <a:r>
              <a:rPr lang="en-AU" sz="1800" dirty="0" err="1"/>
              <a:t>Denzin</a:t>
            </a:r>
            <a:r>
              <a:rPr lang="en-AU" sz="1800" dirty="0"/>
              <a:t> N (</a:t>
            </a:r>
            <a:r>
              <a:rPr lang="en-AU" sz="1800" dirty="0" err="1"/>
              <a:t>eds</a:t>
            </a:r>
            <a:r>
              <a:rPr lang="en-AU" sz="1800" dirty="0"/>
              <a:t>) </a:t>
            </a:r>
            <a:r>
              <a:rPr lang="en-AU" sz="1800" i="1" dirty="0"/>
              <a:t>Turning points in qualitative research: Tying knots in a handkerchief.</a:t>
            </a:r>
            <a:r>
              <a:rPr lang="en-AU" sz="1800" dirty="0"/>
              <a:t> Thousand Oaks, California: Sage, 169-184</a:t>
            </a:r>
            <a:r>
              <a:rPr lang="en-AU" sz="1800" dirty="0" smtClean="0"/>
              <a:t>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AU" sz="1800" dirty="0"/>
              <a:t>Stake R. (2010) </a:t>
            </a:r>
            <a:r>
              <a:rPr lang="en-AU" sz="1800" i="1" dirty="0"/>
              <a:t>Qualitative Research: Studying how things work, </a:t>
            </a:r>
            <a:r>
              <a:rPr lang="en-AU" sz="1800" dirty="0"/>
              <a:t>New York: The Guilford Press.</a:t>
            </a:r>
          </a:p>
          <a:p>
            <a:pPr marL="0" indent="0">
              <a:spcAft>
                <a:spcPts val="600"/>
              </a:spcAft>
              <a:buNone/>
            </a:pPr>
            <a:endParaRPr lang="en-AU" sz="1400" dirty="0"/>
          </a:p>
          <a:p>
            <a:pPr marL="0" indent="0">
              <a:spcAft>
                <a:spcPts val="600"/>
              </a:spcAft>
              <a:buNone/>
            </a:pPr>
            <a:endParaRPr lang="en-AU" sz="1400" dirty="0"/>
          </a:p>
          <a:p>
            <a:pPr marL="0" indent="0">
              <a:spcAft>
                <a:spcPts val="600"/>
              </a:spcAft>
              <a:buNone/>
            </a:pPr>
            <a:endParaRPr lang="en-AU" sz="1400" dirty="0"/>
          </a:p>
          <a:p>
            <a:pPr marL="0" indent="0">
              <a:buNone/>
            </a:pPr>
            <a:endParaRPr lang="en-AU" sz="1400" dirty="0"/>
          </a:p>
          <a:p>
            <a:pPr marL="0" indent="0">
              <a:buNone/>
            </a:pPr>
            <a:endParaRPr lang="en-AU" sz="1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153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58472"/>
            <a:ext cx="8229600" cy="5027910"/>
          </a:xfrm>
        </p:spPr>
        <p:txBody>
          <a:bodyPr>
            <a:normAutofit/>
          </a:bodyPr>
          <a:lstStyle/>
          <a:p>
            <a:pPr marL="0" lvl="0" indent="0">
              <a:spcAft>
                <a:spcPts val="2400"/>
              </a:spcAft>
              <a:buNone/>
            </a:pPr>
            <a:r>
              <a:rPr lang="en-AU" sz="2800" dirty="0"/>
              <a:t>Differentiate between research methodology and methods</a:t>
            </a:r>
          </a:p>
          <a:p>
            <a:pPr marL="0" lvl="0" indent="0">
              <a:spcAft>
                <a:spcPts val="2400"/>
              </a:spcAft>
              <a:buNone/>
            </a:pPr>
            <a:r>
              <a:rPr lang="en-AU" sz="2800" dirty="0"/>
              <a:t>Identify the links between philosophy, methodology and methods that result in a research design</a:t>
            </a:r>
          </a:p>
          <a:p>
            <a:pPr marL="0" lvl="0" indent="0">
              <a:spcAft>
                <a:spcPts val="2400"/>
              </a:spcAft>
              <a:buNone/>
            </a:pPr>
            <a:r>
              <a:rPr lang="en-AU" sz="2800" dirty="0"/>
              <a:t>Discuss common critiques of the use of qualitative methodologies</a:t>
            </a:r>
          </a:p>
          <a:p>
            <a:pPr marL="0" indent="0">
              <a:spcAft>
                <a:spcPts val="2400"/>
              </a:spcAft>
              <a:buNone/>
            </a:pPr>
            <a:r>
              <a:rPr lang="en-AU" sz="2800" dirty="0"/>
              <a:t>Describe methods commonly used in qualitative research designs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59200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Differentiating methodology from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spcAft>
                <a:spcPts val="2400"/>
              </a:spcAft>
              <a:buNone/>
            </a:pPr>
            <a:r>
              <a:rPr lang="en-US" dirty="0" smtClean="0"/>
              <a:t>Methodology: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Occupies a middle ground between discussions of issues in the philosophy of social science and methods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Determines how the researcher thinks about a study, how they make decisions about a study and how they position themselves in relation to participants and the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439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Differentiating methodology from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2400"/>
              </a:spcAft>
              <a:buNone/>
            </a:pPr>
            <a:r>
              <a:rPr lang="en-US" dirty="0" smtClean="0"/>
              <a:t>Methodology: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The lens through which the researcher looks when deciding on the methods they will use to answer their research question</a:t>
            </a:r>
          </a:p>
          <a:p>
            <a:pPr>
              <a:spcAft>
                <a:spcPts val="2400"/>
              </a:spcAft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73111" y="27516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294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Differentiating methodology from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2400"/>
              </a:spcAft>
              <a:buNone/>
            </a:pPr>
            <a:r>
              <a:rPr lang="en-US" dirty="0" smtClean="0"/>
              <a:t>Methods are techniques and procedures that are used to: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choose and recruit participants (sampling)</a:t>
            </a:r>
          </a:p>
          <a:p>
            <a:pPr>
              <a:spcAft>
                <a:spcPts val="2400"/>
              </a:spcAft>
            </a:pPr>
            <a:r>
              <a:rPr lang="en-US" dirty="0"/>
              <a:t>g</a:t>
            </a:r>
            <a:r>
              <a:rPr lang="en-US" dirty="0" smtClean="0"/>
              <a:t>enerate and collect data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conduct fieldwork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498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Differentiating methodology from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dirty="0" smtClean="0"/>
              <a:t>record </a:t>
            </a:r>
            <a:r>
              <a:rPr lang="en-US" dirty="0"/>
              <a:t>data </a:t>
            </a:r>
          </a:p>
          <a:p>
            <a:pPr>
              <a:spcAft>
                <a:spcPts val="2400"/>
              </a:spcAft>
            </a:pPr>
            <a:r>
              <a:rPr lang="en-US" dirty="0"/>
              <a:t>analyze data</a:t>
            </a:r>
          </a:p>
          <a:p>
            <a:pPr>
              <a:spcAft>
                <a:spcPts val="2400"/>
              </a:spcAft>
            </a:pPr>
            <a:r>
              <a:rPr lang="en-US" dirty="0"/>
              <a:t>report findings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294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Differentiating methodology from methods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374600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71042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Differentiating methodology from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dirty="0" smtClean="0"/>
              <a:t>Philosophically and methodologically things are never particularly straightforward 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Qualitative methodologies may be aligned with a number of different themes of knowledge as highlighted in the following slides, which map methodologies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585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Differentiating methodology from methods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02708"/>
              </p:ext>
            </p:extLst>
          </p:nvPr>
        </p:nvGraphicFramePr>
        <p:xfrm>
          <a:off x="457200" y="2376311"/>
          <a:ext cx="8229600" cy="36660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Theme of knowledge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Qualitative methodology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Outcome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r>
                        <a:rPr lang="en-A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Positivism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r>
                        <a:rPr lang="en-AU" sz="1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r>
                        <a:rPr lang="en-A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/>
                </a:tc>
              </a:tr>
              <a:tr h="790787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r>
                        <a:rPr lang="en-A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Post-positivism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r>
                        <a:rPr lang="en-A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Grounded theory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r>
                        <a:rPr lang="en-A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Knowledge of </a:t>
                      </a:r>
                      <a:r>
                        <a:rPr lang="en-A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process </a:t>
                      </a:r>
                      <a:r>
                        <a:rPr lang="en-A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&amp; </a:t>
                      </a:r>
                      <a:r>
                        <a:rPr lang="en-A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outcome</a:t>
                      </a:r>
                      <a:endParaRPr lang="en-A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0222">
                <a:tc rowSpan="3"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r>
                        <a:rPr lang="en-A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Critical + Feminism + Race</a:t>
                      </a:r>
                      <a:r>
                        <a:rPr lang="en-AU" sz="1800" dirty="0" smtClean="0">
                          <a:effectLst/>
                          <a:latin typeface="+mn-lt"/>
                        </a:rPr>
                        <a:t> </a:t>
                      </a: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r>
                        <a:rPr lang="en-A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Discourse analysis</a:t>
                      </a:r>
                    </a:p>
                    <a:p>
                      <a:pPr indent="0"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r>
                        <a:rPr lang="en-AU" sz="1800" dirty="0">
                          <a:effectLst/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en-A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r>
                        <a:rPr lang="en-A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Knowledge of </a:t>
                      </a:r>
                      <a:r>
                        <a:rPr lang="en-A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discourse</a:t>
                      </a:r>
                      <a:r>
                        <a:rPr lang="en-A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A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illumination </a:t>
                      </a:r>
                      <a:r>
                        <a:rPr lang="en-A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&amp; </a:t>
                      </a:r>
                      <a:r>
                        <a:rPr lang="en-A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change</a:t>
                      </a:r>
                      <a:endParaRPr lang="en-A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4737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r>
                        <a:rPr lang="en-A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Ethnography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r>
                        <a:rPr lang="en-A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Knowledge, </a:t>
                      </a:r>
                      <a:r>
                        <a:rPr lang="en-A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illumination </a:t>
                      </a:r>
                      <a:r>
                        <a:rPr lang="en-A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&amp; </a:t>
                      </a:r>
                      <a:r>
                        <a:rPr lang="en-A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change</a:t>
                      </a:r>
                      <a:endParaRPr lang="en-A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r>
                        <a:rPr lang="en-AU" sz="1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Narrative inquiry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r>
                        <a:rPr lang="en-A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Knowledge, </a:t>
                      </a:r>
                      <a:r>
                        <a:rPr lang="en-A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illumination </a:t>
                      </a:r>
                      <a:r>
                        <a:rPr lang="en-A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&amp; </a:t>
                      </a:r>
                      <a:r>
                        <a:rPr lang="en-A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change</a:t>
                      </a:r>
                      <a:endParaRPr lang="en-A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1862667"/>
            <a:ext cx="4397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Map of methodologies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89258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</TotalTime>
  <Words>945</Words>
  <Application>Microsoft Macintosh PowerPoint</Application>
  <PresentationFormat>On-screen Show (4:3)</PresentationFormat>
  <Paragraphs>133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Chapter 3 Methodology and methods</vt:lpstr>
      <vt:lpstr>Learning objectives</vt:lpstr>
      <vt:lpstr>Differentiating methodology from methods</vt:lpstr>
      <vt:lpstr>Differentiating methodology from methods</vt:lpstr>
      <vt:lpstr>Differentiating methodology from methods</vt:lpstr>
      <vt:lpstr>Differentiating methodology from methods</vt:lpstr>
      <vt:lpstr>Differentiating methodology from methods</vt:lpstr>
      <vt:lpstr>Differentiating methodology from methods</vt:lpstr>
      <vt:lpstr>Differentiating methodology from methods</vt:lpstr>
      <vt:lpstr>Differentiating methodology from methods</vt:lpstr>
      <vt:lpstr>Differentiating methodology from methods</vt:lpstr>
      <vt:lpstr>Differentiating methodology from methods</vt:lpstr>
      <vt:lpstr>Common critiques of qualitative methodologies</vt:lpstr>
      <vt:lpstr>Common critiques of qualitative methodologies</vt:lpstr>
      <vt:lpstr>Research methods</vt:lpstr>
      <vt:lpstr>Research methods:  data generation and collection</vt:lpstr>
      <vt:lpstr>Research methods: data analysis</vt:lpstr>
      <vt:lpstr>Summary</vt:lpstr>
      <vt:lpstr>References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Jennifer Salaun</dc:creator>
  <cp:lastModifiedBy>JenniferCS</cp:lastModifiedBy>
  <cp:revision>52</cp:revision>
  <dcterms:created xsi:type="dcterms:W3CDTF">2013-05-20T06:06:20Z</dcterms:created>
  <dcterms:modified xsi:type="dcterms:W3CDTF">2013-08-26T03:22:03Z</dcterms:modified>
</cp:coreProperties>
</file>